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08" y="2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FEEE-3660-4D8C-A28B-AE03828A69FA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7BDD-BFCE-4912-BEEB-FABDE47AB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958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FEEE-3660-4D8C-A28B-AE03828A69FA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7BDD-BFCE-4912-BEEB-FABDE47AB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83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FEEE-3660-4D8C-A28B-AE03828A69FA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7BDD-BFCE-4912-BEEB-FABDE47AB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4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FEEE-3660-4D8C-A28B-AE03828A69FA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7BDD-BFCE-4912-BEEB-FABDE47AB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548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FEEE-3660-4D8C-A28B-AE03828A69FA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7BDD-BFCE-4912-BEEB-FABDE47AB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30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FEEE-3660-4D8C-A28B-AE03828A69FA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7BDD-BFCE-4912-BEEB-FABDE47AB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1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FEEE-3660-4D8C-A28B-AE03828A69FA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7BDD-BFCE-4912-BEEB-FABDE47AB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918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FEEE-3660-4D8C-A28B-AE03828A69FA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7BDD-BFCE-4912-BEEB-FABDE47AB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43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FEEE-3660-4D8C-A28B-AE03828A69FA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7BDD-BFCE-4912-BEEB-FABDE47AB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4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FEEE-3660-4D8C-A28B-AE03828A69FA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7BDD-BFCE-4912-BEEB-FABDE47AB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705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FEEE-3660-4D8C-A28B-AE03828A69FA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7BDD-BFCE-4912-BEEB-FABDE47AB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425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BFEEE-3660-4D8C-A28B-AE03828A69FA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D7BDD-BFCE-4912-BEEB-FABDE47AB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7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2774271" y="2738056"/>
            <a:ext cx="1430966" cy="1367943"/>
            <a:chOff x="877825" y="2538373"/>
            <a:chExt cx="1430966" cy="1367943"/>
          </a:xfrm>
        </p:grpSpPr>
        <p:sp>
          <p:nvSpPr>
            <p:cNvPr id="7" name="Rectangle 6"/>
            <p:cNvSpPr/>
            <p:nvPr/>
          </p:nvSpPr>
          <p:spPr>
            <a:xfrm>
              <a:off x="877825" y="2573286"/>
              <a:ext cx="1430966" cy="1289503"/>
            </a:xfrm>
            <a:prstGeom prst="rect">
              <a:avLst/>
            </a:prstGeom>
            <a:noFill/>
            <a:ln w="285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986644" y="2538373"/>
              <a:ext cx="1229652" cy="136794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100565" y="2742364"/>
            <a:ext cx="1430966" cy="1367943"/>
            <a:chOff x="3107742" y="4102607"/>
            <a:chExt cx="1430966" cy="1367943"/>
          </a:xfrm>
        </p:grpSpPr>
        <p:sp>
          <p:nvSpPr>
            <p:cNvPr id="11" name="Rectangle 10"/>
            <p:cNvSpPr/>
            <p:nvPr/>
          </p:nvSpPr>
          <p:spPr>
            <a:xfrm>
              <a:off x="3107742" y="4137520"/>
              <a:ext cx="1430966" cy="1289503"/>
            </a:xfrm>
            <a:prstGeom prst="rect">
              <a:avLst/>
            </a:prstGeom>
            <a:noFill/>
            <a:ln w="28575"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216561" y="4102607"/>
              <a:ext cx="1229652" cy="136794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326427" y="2911449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4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48531" y="2911449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-2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8382" y="3488379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3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35313" y="3488379"/>
            <a:ext cx="385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1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37533" y="2935431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0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46419" y="2942124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4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9488" y="3512361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2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46419" y="3512361"/>
            <a:ext cx="385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3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22" name="Multiply 21"/>
          <p:cNvSpPr/>
          <p:nvPr/>
        </p:nvSpPr>
        <p:spPr>
          <a:xfrm>
            <a:off x="2562214" y="3292898"/>
            <a:ext cx="181374" cy="258260"/>
          </a:xfrm>
          <a:prstGeom prst="mathMultiply">
            <a:avLst>
              <a:gd name="adj1" fmla="val 393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qual 22"/>
          <p:cNvSpPr/>
          <p:nvPr/>
        </p:nvSpPr>
        <p:spPr>
          <a:xfrm>
            <a:off x="4372505" y="3292085"/>
            <a:ext cx="276786" cy="258259"/>
          </a:xfrm>
          <a:prstGeom prst="mathEqual">
            <a:avLst>
              <a:gd name="adj1" fmla="val 9357"/>
              <a:gd name="adj2" fmla="val 23090"/>
            </a:avLst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4398" y="495429"/>
            <a:ext cx="477774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/>
                <a:solidFill>
                  <a:schemeClr val="accent3"/>
                </a:solidFill>
              </a:rPr>
              <a:t>Multiplying Matrices </a:t>
            </a:r>
          </a:p>
          <a:p>
            <a:pPr algn="ctr"/>
            <a:r>
              <a:rPr lang="en-US" sz="2400" b="1" dirty="0" smtClean="0">
                <a:ln/>
                <a:solidFill>
                  <a:schemeClr val="accent3"/>
                </a:solidFill>
              </a:rPr>
              <a:t>Using the “Chart Method”</a:t>
            </a:r>
            <a:endParaRPr lang="en-US" sz="24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79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993 " pathEditMode="relative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 vol="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993 " pathEditMode="relative" ptsTypes="AA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993 " pathEditMode="relative" ptsTypes="AA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993 " pathEditMode="relative" ptsTypes="AA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993 " pathEditMode="relative" ptsTypes="AA">
                                      <p:cBhvr>
                                        <p:cTn id="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Picture 9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5958" y="2742718"/>
            <a:ext cx="1533333" cy="1400000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1100565" y="2742364"/>
            <a:ext cx="1430966" cy="1367943"/>
            <a:chOff x="3107742" y="4102607"/>
            <a:chExt cx="1430966" cy="1367943"/>
          </a:xfrm>
        </p:grpSpPr>
        <p:sp>
          <p:nvSpPr>
            <p:cNvPr id="11" name="Rectangle 10"/>
            <p:cNvSpPr/>
            <p:nvPr/>
          </p:nvSpPr>
          <p:spPr>
            <a:xfrm>
              <a:off x="3107742" y="4137520"/>
              <a:ext cx="1430966" cy="1289503"/>
            </a:xfrm>
            <a:prstGeom prst="rect">
              <a:avLst/>
            </a:prstGeom>
            <a:noFill/>
            <a:ln w="28575"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216561" y="4102607"/>
              <a:ext cx="1229652" cy="136794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326427" y="2911449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4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48531" y="2911449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-2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8382" y="3488379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3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35313" y="3488379"/>
            <a:ext cx="385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1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23" name="Equal 22"/>
          <p:cNvSpPr/>
          <p:nvPr/>
        </p:nvSpPr>
        <p:spPr>
          <a:xfrm>
            <a:off x="4441085" y="3292085"/>
            <a:ext cx="276786" cy="258259"/>
          </a:xfrm>
          <a:prstGeom prst="mathEqual">
            <a:avLst>
              <a:gd name="adj1" fmla="val 9357"/>
              <a:gd name="adj2" fmla="val 23090"/>
            </a:avLst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2773268" y="1362066"/>
            <a:ext cx="1430966" cy="1367943"/>
            <a:chOff x="877825" y="2538373"/>
            <a:chExt cx="1430966" cy="1367943"/>
          </a:xfrm>
        </p:grpSpPr>
        <p:sp>
          <p:nvSpPr>
            <p:cNvPr id="25" name="Rectangle 24"/>
            <p:cNvSpPr/>
            <p:nvPr/>
          </p:nvSpPr>
          <p:spPr>
            <a:xfrm>
              <a:off x="877825" y="2573286"/>
              <a:ext cx="1430966" cy="1289503"/>
            </a:xfrm>
            <a:prstGeom prst="rect">
              <a:avLst/>
            </a:prstGeom>
            <a:noFill/>
            <a:ln w="285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86644" y="2538373"/>
              <a:ext cx="1229652" cy="136794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036530" y="1559441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0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45416" y="1566134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4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48485" y="2136371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2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645416" y="2136371"/>
            <a:ext cx="385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3</a:t>
            </a:r>
            <a:endParaRPr lang="en-US" sz="2000" b="1" dirty="0">
              <a:solidFill>
                <a:srgbClr val="0000CC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988386" y="2730009"/>
            <a:ext cx="338411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88386" y="3431049"/>
            <a:ext cx="338411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988386" y="4110307"/>
            <a:ext cx="338411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633473" y="1325908"/>
            <a:ext cx="0" cy="280820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495448" y="1302106"/>
            <a:ext cx="0" cy="280820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363972" y="1302106"/>
            <a:ext cx="0" cy="280820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036530" y="1559440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0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697371" y="2669680"/>
            <a:ext cx="452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‧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1326426" y="2909978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4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328346" y="2909978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4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882277" y="2679167"/>
            <a:ext cx="4527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848169" y="2908605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-2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185393" y="2667283"/>
            <a:ext cx="452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‧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3048485" y="2136190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2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640350" y="2928337"/>
            <a:ext cx="8674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0  + -4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793729" y="2911449"/>
            <a:ext cx="500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-4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558362" y="2671943"/>
            <a:ext cx="452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‧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3648105" y="1568462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4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749430" y="2687480"/>
            <a:ext cx="4527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846417" y="2913997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-2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044599" y="2676920"/>
            <a:ext cx="452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‧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3645355" y="2136021"/>
            <a:ext cx="385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3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445728" y="2919728"/>
            <a:ext cx="9913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16  + -6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687527" y="2904074"/>
            <a:ext cx="500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10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336546" y="3492834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3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694753" y="3355518"/>
            <a:ext cx="452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‧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3037629" y="1562016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0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888502" y="3388277"/>
            <a:ext cx="4527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935313" y="3488961"/>
            <a:ext cx="385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1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157677" y="3355518"/>
            <a:ext cx="452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‧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3045248" y="2135202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2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663889" y="3624973"/>
            <a:ext cx="9913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0  +  2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902594" y="3579781"/>
            <a:ext cx="500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2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339359" y="3492833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3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567828" y="3355518"/>
            <a:ext cx="452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‧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3648105" y="1567060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4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789482" y="3395596"/>
            <a:ext cx="4527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935403" y="3488379"/>
            <a:ext cx="385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1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040437" y="3363365"/>
            <a:ext cx="452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‧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3647567" y="2134619"/>
            <a:ext cx="385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3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519540" y="3594747"/>
            <a:ext cx="9913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12 + 3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686828" y="3564650"/>
            <a:ext cx="500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15</a:t>
            </a:r>
            <a:endParaRPr lang="en-US" sz="2400" b="1" dirty="0">
              <a:solidFill>
                <a:srgbClr val="C00000"/>
              </a:solidFill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2795707" y="2904073"/>
            <a:ext cx="1393844" cy="1140951"/>
            <a:chOff x="2795707" y="2904073"/>
            <a:chExt cx="1393844" cy="1140951"/>
          </a:xfrm>
        </p:grpSpPr>
        <p:sp>
          <p:nvSpPr>
            <p:cNvPr id="86" name="TextBox 85"/>
            <p:cNvSpPr txBox="1"/>
            <p:nvPr/>
          </p:nvSpPr>
          <p:spPr>
            <a:xfrm>
              <a:off x="2795707" y="2911320"/>
              <a:ext cx="500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C00000"/>
                  </a:solidFill>
                </a:rPr>
                <a:t>-4</a:t>
              </a:r>
              <a:endParaRPr lang="en-US" sz="2400" b="1" dirty="0">
                <a:solidFill>
                  <a:srgbClr val="C00000"/>
                </a:solidFill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3689146" y="2904073"/>
              <a:ext cx="500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C00000"/>
                  </a:solidFill>
                </a:rPr>
                <a:t>10</a:t>
              </a:r>
              <a:endParaRPr lang="en-US" sz="2400" b="1" dirty="0">
                <a:solidFill>
                  <a:srgbClr val="C00000"/>
                </a:solidFill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3686828" y="3564152"/>
              <a:ext cx="500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C00000"/>
                  </a:solidFill>
                </a:rPr>
                <a:t>15</a:t>
              </a:r>
              <a:endParaRPr lang="en-US" sz="2400" b="1" dirty="0">
                <a:solidFill>
                  <a:srgbClr val="C00000"/>
                </a:solidFill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2908556" y="3583359"/>
              <a:ext cx="500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C00000"/>
                  </a:solidFill>
                </a:rPr>
                <a:t>2</a:t>
              </a:r>
              <a:endParaRPr lang="en-US" sz="24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71" name="TextBox 70"/>
          <p:cNvSpPr txBox="1"/>
          <p:nvPr/>
        </p:nvSpPr>
        <p:spPr>
          <a:xfrm>
            <a:off x="384398" y="495429"/>
            <a:ext cx="477774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/>
                <a:solidFill>
                  <a:schemeClr val="accent3"/>
                </a:solidFill>
              </a:rPr>
              <a:t>Multiplying Matrices </a:t>
            </a:r>
          </a:p>
          <a:p>
            <a:pPr algn="ctr"/>
            <a:r>
              <a:rPr lang="en-US" sz="2400" b="1" dirty="0" smtClean="0">
                <a:ln/>
                <a:solidFill>
                  <a:schemeClr val="accent3"/>
                </a:solidFill>
              </a:rPr>
              <a:t>Using the “Chart Method”</a:t>
            </a:r>
            <a:endParaRPr lang="en-US" sz="24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341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L 0.13576 -0.0409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88" y="-206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00116 L -0.0316 0.1557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0" y="7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1 0.00116 L 0.1257 -0.04005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46" y="-206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0069 L 0.02066 0.07292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2" y="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10" presetClass="exit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3000"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22222E-6 L 0.22986 -0.03842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93" y="-192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3.7037E-7 L -0.0033 0.15648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7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3.33333E-6 L 0.21927 -0.0402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81" y="-201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-0.00417 L 0.04965 0.07361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5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500"/>
                            </p:stCondLst>
                            <p:childTnLst>
                              <p:par>
                                <p:cTn id="8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0"/>
                            </p:stCondLst>
                            <p:childTnLst>
                              <p:par>
                                <p:cTn id="87" presetID="10" presetClass="exit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8 4.07407E-6 L 0.13559 -0.02315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49" y="-115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-0.00115 L -0.03195 0.25834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6" y="1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0.00023 L 0.11736 -0.02245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68" y="-111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007 L 0.02136 0.175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6" y="8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16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0"/>
                            </p:stCondLst>
                            <p:childTnLst>
                              <p:par>
                                <p:cTn id="120" presetID="10" presetClass="exit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3000"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70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9 4.07407E-6 L 0.23055 -0.02199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88" y="-111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1.11111E-6 L -0.0033 0.25995 " pathEditMode="relative" rAng="0" ptsTypes="AA">
                                      <p:cBhvr>
                                        <p:cTn id="135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12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0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0"/>
                            </p:stCondLst>
                            <p:childTnLst>
                              <p:par>
                                <p:cTn id="14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0.00023 L 0.21701 -0.02129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51" y="-106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-0.00417 L 0.04982 0.17708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2" y="9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500"/>
                            </p:stCondLst>
                            <p:childTnLst>
                              <p:par>
                                <p:cTn id="14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0"/>
                            </p:stCondLst>
                            <p:childTnLst>
                              <p:par>
                                <p:cTn id="153" presetID="10" presetClass="exit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000"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7000"/>
                            </p:stCondLst>
                            <p:childTnLst>
                              <p:par>
                                <p:cTn id="1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ad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-1.48148E-6 L 0.23299 -0.00324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-162"/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7" grpId="0"/>
      <p:bldP spid="48" grpId="0"/>
      <p:bldP spid="50" grpId="0"/>
      <p:bldP spid="51" grpId="0"/>
      <p:bldP spid="53" grpId="0"/>
      <p:bldP spid="55" grpId="0"/>
      <p:bldP spid="56" grpId="0"/>
      <p:bldP spid="57" grpId="0"/>
      <p:bldP spid="57" grpId="1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5" grpId="1"/>
      <p:bldP spid="66" grpId="0"/>
      <p:bldP spid="67" grpId="0"/>
      <p:bldP spid="68" grpId="0"/>
      <p:bldP spid="69" grpId="0"/>
      <p:bldP spid="70" grpId="0"/>
      <p:bldP spid="72" grpId="0"/>
      <p:bldP spid="73" grpId="0"/>
      <p:bldP spid="74" grpId="0"/>
      <p:bldP spid="75" grpId="0"/>
      <p:bldP spid="75" grpId="1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4" grpId="1"/>
      <p:bldP spid="8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2774271" y="2738056"/>
            <a:ext cx="1430966" cy="1367943"/>
            <a:chOff x="877825" y="2538373"/>
            <a:chExt cx="1430966" cy="1367943"/>
          </a:xfrm>
        </p:grpSpPr>
        <p:sp>
          <p:nvSpPr>
            <p:cNvPr id="7" name="Rectangle 6"/>
            <p:cNvSpPr/>
            <p:nvPr/>
          </p:nvSpPr>
          <p:spPr>
            <a:xfrm>
              <a:off x="877825" y="2573286"/>
              <a:ext cx="1430966" cy="1289503"/>
            </a:xfrm>
            <a:prstGeom prst="rect">
              <a:avLst/>
            </a:prstGeom>
            <a:noFill/>
            <a:ln w="285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986644" y="2538373"/>
              <a:ext cx="1229652" cy="136794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100565" y="2742364"/>
            <a:ext cx="1430966" cy="1367943"/>
            <a:chOff x="3107742" y="4102607"/>
            <a:chExt cx="1430966" cy="1367943"/>
          </a:xfrm>
        </p:grpSpPr>
        <p:sp>
          <p:nvSpPr>
            <p:cNvPr id="11" name="Rectangle 10"/>
            <p:cNvSpPr/>
            <p:nvPr/>
          </p:nvSpPr>
          <p:spPr>
            <a:xfrm>
              <a:off x="3107742" y="4137520"/>
              <a:ext cx="1430966" cy="1289503"/>
            </a:xfrm>
            <a:prstGeom prst="rect">
              <a:avLst/>
            </a:prstGeom>
            <a:noFill/>
            <a:ln w="28575"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216561" y="4102607"/>
              <a:ext cx="1229652" cy="136794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326427" y="2911449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4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48531" y="2911449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-2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8382" y="3488379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3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35313" y="3488379"/>
            <a:ext cx="385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1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37533" y="2935431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0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46419" y="2942124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4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9488" y="3512361"/>
            <a:ext cx="395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2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46419" y="3512361"/>
            <a:ext cx="385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3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22" name="Multiply 21"/>
          <p:cNvSpPr/>
          <p:nvPr/>
        </p:nvSpPr>
        <p:spPr>
          <a:xfrm>
            <a:off x="2562214" y="3292898"/>
            <a:ext cx="181374" cy="258260"/>
          </a:xfrm>
          <a:prstGeom prst="mathMultiply">
            <a:avLst>
              <a:gd name="adj1" fmla="val 393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qual 22"/>
          <p:cNvSpPr/>
          <p:nvPr/>
        </p:nvSpPr>
        <p:spPr>
          <a:xfrm>
            <a:off x="4372505" y="3292085"/>
            <a:ext cx="276786" cy="258259"/>
          </a:xfrm>
          <a:prstGeom prst="mathEqual">
            <a:avLst>
              <a:gd name="adj1" fmla="val 9357"/>
              <a:gd name="adj2" fmla="val 23090"/>
            </a:avLst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071" y="2738056"/>
            <a:ext cx="1533333" cy="1400000"/>
          </a:xfrm>
          <a:prstGeom prst="rect">
            <a:avLst/>
          </a:prstGeom>
        </p:spPr>
      </p:pic>
      <p:grpSp>
        <p:nvGrpSpPr>
          <p:cNvPr id="25" name="Group 24"/>
          <p:cNvGrpSpPr/>
          <p:nvPr/>
        </p:nvGrpSpPr>
        <p:grpSpPr>
          <a:xfrm>
            <a:off x="4945815" y="2847244"/>
            <a:ext cx="1393844" cy="1140951"/>
            <a:chOff x="2795707" y="2904073"/>
            <a:chExt cx="1393844" cy="1140951"/>
          </a:xfrm>
        </p:grpSpPr>
        <p:sp>
          <p:nvSpPr>
            <p:cNvPr id="26" name="TextBox 25"/>
            <p:cNvSpPr txBox="1"/>
            <p:nvPr/>
          </p:nvSpPr>
          <p:spPr>
            <a:xfrm>
              <a:off x="2795707" y="2911320"/>
              <a:ext cx="500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C00000"/>
                  </a:solidFill>
                </a:rPr>
                <a:t>-4</a:t>
              </a:r>
              <a:endParaRPr lang="en-US" sz="2400" b="1" dirty="0">
                <a:solidFill>
                  <a:srgbClr val="C00000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89146" y="2904073"/>
              <a:ext cx="500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C00000"/>
                  </a:solidFill>
                </a:rPr>
                <a:t>10</a:t>
              </a:r>
              <a:endParaRPr lang="en-US" sz="2400" b="1" dirty="0">
                <a:solidFill>
                  <a:srgbClr val="C000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686828" y="3564152"/>
              <a:ext cx="500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C00000"/>
                  </a:solidFill>
                </a:rPr>
                <a:t>15</a:t>
              </a:r>
              <a:endParaRPr lang="en-US" sz="2400" b="1" dirty="0">
                <a:solidFill>
                  <a:srgbClr val="C0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908556" y="3583359"/>
              <a:ext cx="500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C00000"/>
                  </a:solidFill>
                </a:rPr>
                <a:t>2</a:t>
              </a:r>
              <a:endParaRPr lang="en-US" sz="24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384398" y="495429"/>
            <a:ext cx="477774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/>
                <a:solidFill>
                  <a:schemeClr val="accent3"/>
                </a:solidFill>
              </a:rPr>
              <a:t>Multiplying Matrices </a:t>
            </a:r>
          </a:p>
          <a:p>
            <a:pPr algn="ctr"/>
            <a:r>
              <a:rPr lang="en-US" sz="2400" b="1" dirty="0" smtClean="0">
                <a:ln/>
                <a:solidFill>
                  <a:schemeClr val="accent3"/>
                </a:solidFill>
              </a:rPr>
              <a:t>Using the “Chart Method”</a:t>
            </a:r>
            <a:endParaRPr lang="en-US" sz="24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261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337</TotalTime>
  <Words>110</Words>
  <Application>Microsoft Office PowerPoint</Application>
  <PresentationFormat>On-screen Show (4:3)</PresentationFormat>
  <Paragraphs>74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Gwinnett County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M Winking</dc:creator>
  <cp:lastModifiedBy>Matthew M Winking</cp:lastModifiedBy>
  <cp:revision>27</cp:revision>
  <dcterms:created xsi:type="dcterms:W3CDTF">2018-10-31T20:43:19Z</dcterms:created>
  <dcterms:modified xsi:type="dcterms:W3CDTF">2018-11-01T19:07:40Z</dcterms:modified>
</cp:coreProperties>
</file>